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338" r:id="rId2"/>
    <p:sldId id="257" r:id="rId3"/>
    <p:sldId id="258" r:id="rId4"/>
    <p:sldId id="267" r:id="rId5"/>
    <p:sldId id="266" r:id="rId6"/>
    <p:sldId id="268" r:id="rId7"/>
    <p:sldId id="265" r:id="rId8"/>
    <p:sldId id="346" r:id="rId9"/>
    <p:sldId id="348" r:id="rId10"/>
    <p:sldId id="347" r:id="rId11"/>
    <p:sldId id="349" r:id="rId12"/>
    <p:sldId id="350" r:id="rId13"/>
    <p:sldId id="351" r:id="rId14"/>
    <p:sldId id="355" r:id="rId15"/>
    <p:sldId id="344" r:id="rId16"/>
    <p:sldId id="345" r:id="rId17"/>
    <p:sldId id="295" r:id="rId18"/>
    <p:sldId id="298" r:id="rId19"/>
    <p:sldId id="299" r:id="rId20"/>
    <p:sldId id="300" r:id="rId21"/>
    <p:sldId id="312" r:id="rId22"/>
    <p:sldId id="317" r:id="rId23"/>
    <p:sldId id="313" r:id="rId24"/>
    <p:sldId id="314" r:id="rId25"/>
    <p:sldId id="304" r:id="rId26"/>
    <p:sldId id="361" r:id="rId27"/>
    <p:sldId id="315" r:id="rId28"/>
    <p:sldId id="316" r:id="rId29"/>
    <p:sldId id="327" r:id="rId30"/>
    <p:sldId id="328" r:id="rId31"/>
    <p:sldId id="331" r:id="rId32"/>
    <p:sldId id="356" r:id="rId33"/>
    <p:sldId id="343" r:id="rId34"/>
    <p:sldId id="359" r:id="rId35"/>
    <p:sldId id="360" r:id="rId36"/>
    <p:sldId id="34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34713-AEF4-B149-BF89-8778A41DFD04}">
          <p14:sldIdLst>
            <p14:sldId id="338"/>
            <p14:sldId id="257"/>
            <p14:sldId id="258"/>
            <p14:sldId id="267"/>
            <p14:sldId id="266"/>
            <p14:sldId id="268"/>
            <p14:sldId id="265"/>
            <p14:sldId id="346"/>
            <p14:sldId id="348"/>
            <p14:sldId id="347"/>
            <p14:sldId id="349"/>
            <p14:sldId id="350"/>
            <p14:sldId id="351"/>
            <p14:sldId id="355"/>
            <p14:sldId id="344"/>
            <p14:sldId id="345"/>
            <p14:sldId id="295"/>
            <p14:sldId id="298"/>
            <p14:sldId id="299"/>
            <p14:sldId id="300"/>
            <p14:sldId id="312"/>
            <p14:sldId id="317"/>
            <p14:sldId id="313"/>
            <p14:sldId id="314"/>
            <p14:sldId id="304"/>
            <p14:sldId id="361"/>
            <p14:sldId id="315"/>
            <p14:sldId id="316"/>
            <p14:sldId id="327"/>
            <p14:sldId id="328"/>
            <p14:sldId id="331"/>
            <p14:sldId id="356"/>
            <p14:sldId id="343"/>
            <p14:sldId id="359"/>
            <p14:sldId id="360"/>
            <p14:sldId id="342"/>
          </p14:sldIdLst>
        </p14:section>
        <p14:section name="scratch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0C0BF"/>
    <a:srgbClr val="ED7D31"/>
    <a:srgbClr val="5B9BD5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/>
    <p:restoredTop sz="83564"/>
  </p:normalViewPr>
  <p:slideViewPr>
    <p:cSldViewPr snapToGrid="0" snapToObjects="1">
      <p:cViewPr>
        <p:scale>
          <a:sx n="100" d="100"/>
          <a:sy n="100" d="100"/>
        </p:scale>
        <p:origin x="144" y="25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15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8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9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81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7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6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already more general purpose than application-specific deployments because they can serve many of these models for different applications within their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7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Combination of eager (precompute</a:t>
            </a:r>
            <a:r>
              <a:rPr lang="en-US" baseline="0" dirty="0" smtClean="0"/>
              <a:t> second order terms) and lazy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0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5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10/2/16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16.tiff"/><Relationship Id="rId1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tiff"/><Relationship Id="rId10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tiff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22.tiff"/><Relationship Id="rId4" Type="http://schemas.openxmlformats.org/officeDocument/2006/relationships/image" Target="../media/image14.png"/><Relationship Id="rId5" Type="http://schemas.openxmlformats.org/officeDocument/2006/relationships/image" Target="../media/image18.tiff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tiff"/><Relationship Id="rId8" Type="http://schemas.openxmlformats.org/officeDocument/2006/relationships/image" Target="../media/image14.png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tiff"/><Relationship Id="rId9" Type="http://schemas.openxmlformats.org/officeDocument/2006/relationships/image" Target="../media/image14.png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tiff"/><Relationship Id="rId9" Type="http://schemas.openxmlformats.org/officeDocument/2006/relationships/image" Target="../media/image14.png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tiff"/><Relationship Id="rId8" Type="http://schemas.openxmlformats.org/officeDocument/2006/relationships/image" Target="../media/image14.png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5.tiff"/><Relationship Id="rId5" Type="http://schemas.openxmlformats.org/officeDocument/2006/relationships/image" Target="../media/image2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5.tiff"/><Relationship Id="rId5" Type="http://schemas.openxmlformats.org/officeDocument/2006/relationships/image" Target="../media/image2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5.tiff"/><Relationship Id="rId5" Type="http://schemas.openxmlformats.org/officeDocument/2006/relationships/image" Target="../media/image2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24" y="1049211"/>
            <a:ext cx="11503152" cy="2387600"/>
          </a:xfrm>
        </p:spPr>
        <p:txBody>
          <a:bodyPr>
            <a:noAutofit/>
          </a:bodyPr>
          <a:lstStyle/>
          <a:p>
            <a:r>
              <a:rPr lang="en-US" sz="9600" b="1" dirty="0" smtClean="0"/>
              <a:t>Prediction Systems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8693"/>
            <a:ext cx="9144000" cy="1655763"/>
          </a:xfrm>
        </p:spPr>
        <p:txBody>
          <a:bodyPr>
            <a:noAutofit/>
          </a:bodyPr>
          <a:lstStyle/>
          <a:p>
            <a:r>
              <a:rPr lang="en-US" sz="3600" dirty="0" smtClean="0"/>
              <a:t>Dan </a:t>
            </a:r>
            <a:r>
              <a:rPr lang="en-US" sz="3600" dirty="0" err="1" smtClean="0"/>
              <a:t>Crankshaw</a:t>
            </a:r>
            <a:endParaRPr lang="en-US" sz="3600" dirty="0"/>
          </a:p>
          <a:p>
            <a:r>
              <a:rPr lang="en-US" sz="3600" dirty="0" smtClean="0"/>
              <a:t>UCB RISE Lab Seminar</a:t>
            </a:r>
          </a:p>
          <a:p>
            <a:r>
              <a:rPr lang="en-US" sz="3600" dirty="0" smtClean="0"/>
              <a:t>10/3/2015</a:t>
            </a:r>
          </a:p>
        </p:txBody>
      </p:sp>
    </p:spTree>
    <p:extLst>
      <p:ext uri="{BB962C8B-B14F-4D97-AF65-F5344CB8AC3E}">
        <p14:creationId xmlns:p14="http://schemas.microsoft.com/office/powerpoint/2010/main" val="6401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94"/>
            <a:ext cx="10515600" cy="20939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Top-down system design enforced by company organizational structure</a:t>
            </a:r>
          </a:p>
          <a:p>
            <a:r>
              <a:rPr lang="en-US" dirty="0" smtClean="0"/>
              <a:t>Picked a model (logistic regression) and built the system based on that choice</a:t>
            </a:r>
          </a:p>
          <a:p>
            <a:r>
              <a:rPr lang="en-US" dirty="0" smtClean="0"/>
              <a:t>Force data-scientists to use this model, express features in specialized configuration language</a:t>
            </a:r>
          </a:p>
          <a:p>
            <a:r>
              <a:rPr lang="en-US" dirty="0" smtClean="0"/>
              <a:t>Result:</a:t>
            </a:r>
            <a:r>
              <a:rPr lang="en-US" dirty="0"/>
              <a:t>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System and model family are tightly coupled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953618"/>
            <a:ext cx="3962400" cy="996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5248551"/>
            <a:ext cx="533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Deployment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5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Fixed Model Choice: </a:t>
            </a:r>
            <a:r>
              <a:rPr lang="en-US" dirty="0" smtClean="0"/>
              <a:t>Can be hardcoded into system, no need for API to specify model</a:t>
            </a:r>
            <a:endParaRPr lang="en-US" b="1" dirty="0" smtClean="0"/>
          </a:p>
          <a:p>
            <a:r>
              <a:rPr lang="en-US" b="1" dirty="0" smtClean="0"/>
              <a:t>Configuration language</a:t>
            </a:r>
            <a:r>
              <a:rPr lang="en-US" dirty="0" smtClean="0"/>
              <a:t>: specify feature construction in JSON-based configuration language</a:t>
            </a:r>
            <a:endParaRPr lang="en-US" dirty="0"/>
          </a:p>
          <a:p>
            <a:pPr lvl="1"/>
            <a:r>
              <a:rPr lang="en-US" dirty="0" smtClean="0"/>
              <a:t>Restricts feature transformations to be built from component library</a:t>
            </a:r>
          </a:p>
          <a:p>
            <a:pPr lvl="1"/>
            <a:r>
              <a:rPr lang="en-US" dirty="0" smtClean="0"/>
              <a:t>Allows for changes in pipeline without service restarts or code modification</a:t>
            </a:r>
          </a:p>
          <a:p>
            <a:pPr lvl="1"/>
            <a:r>
              <a:rPr lang="en-US" dirty="0" smtClean="0"/>
              <a:t>Allows easy re-use of common features across an organization</a:t>
            </a:r>
          </a:p>
          <a:p>
            <a:pPr lvl="1"/>
            <a:r>
              <a:rPr lang="en-US" dirty="0" smtClean="0"/>
              <a:t>Similar to PMML, PFA</a:t>
            </a:r>
          </a:p>
          <a:p>
            <a:r>
              <a:rPr lang="en-US" b="1" dirty="0" smtClean="0"/>
              <a:t>Language details</a:t>
            </a:r>
          </a:p>
          <a:p>
            <a:pPr lvl="1"/>
            <a:r>
              <a:rPr lang="en-US" i="1" dirty="0" smtClean="0"/>
              <a:t>Source</a:t>
            </a:r>
            <a:r>
              <a:rPr lang="en-US" dirty="0" smtClean="0"/>
              <a:t>: translate data to numeric feature vectors</a:t>
            </a:r>
          </a:p>
          <a:p>
            <a:pPr lvl="1"/>
            <a:r>
              <a:rPr lang="en-US" i="1" dirty="0" smtClean="0"/>
              <a:t>Transformer</a:t>
            </a:r>
            <a:r>
              <a:rPr lang="en-US" dirty="0" smtClean="0"/>
              <a:t>: Vector-to-vector transformations (transform, aggregate)</a:t>
            </a:r>
          </a:p>
          <a:p>
            <a:pPr lvl="1"/>
            <a:r>
              <a:rPr lang="en-US" i="1" dirty="0" smtClean="0"/>
              <a:t>Assembler</a:t>
            </a:r>
            <a:r>
              <a:rPr lang="en-US" dirty="0" smtClean="0"/>
              <a:t>: Concatenates all feature pipelines together into single vector</a:t>
            </a:r>
          </a:p>
        </p:txBody>
      </p:sp>
    </p:spTree>
    <p:extLst>
      <p:ext uri="{BB962C8B-B14F-4D97-AF65-F5344CB8AC3E}">
        <p14:creationId xmlns:p14="http://schemas.microsoft.com/office/powerpoint/2010/main" val="16013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321300" y="3098800"/>
            <a:ext cx="774700" cy="787400"/>
          </a:xfrm>
          <a:prstGeom prst="roundRect">
            <a:avLst/>
          </a:prstGeom>
          <a:solidFill>
            <a:srgbClr val="F0C0BF">
              <a:alpha val="63137"/>
            </a:srgb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System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3175"/>
          </a:xfrm>
        </p:spPr>
        <p:txBody>
          <a:bodyPr/>
          <a:lstStyle/>
          <a:p>
            <a:r>
              <a:rPr lang="en-US" b="1" dirty="0" smtClean="0"/>
              <a:t>Precompute second-order interaction terms</a:t>
            </a:r>
          </a:p>
          <a:p>
            <a:pPr lvl="1"/>
            <a:r>
              <a:rPr lang="en-US" dirty="0" smtClean="0"/>
              <a:t>The LASER logistic regression model includes second order interaction terms between user and campaign features: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3175000"/>
            <a:ext cx="3467100" cy="635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184900" y="2667000"/>
            <a:ext cx="2489200" cy="58420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58800" y="3962400"/>
            <a:ext cx="10515600" cy="2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Don</a:t>
            </a:r>
            <a:r>
              <a:rPr lang="fr-FR" b="1" dirty="0" smtClean="0"/>
              <a:t>’</a:t>
            </a:r>
            <a:r>
              <a:rPr lang="en-US" b="1" dirty="0" smtClean="0"/>
              <a:t>t wait for delayed features</a:t>
            </a:r>
          </a:p>
          <a:p>
            <a:pPr lvl="1"/>
            <a:r>
              <a:rPr lang="en-US" dirty="0" smtClean="0"/>
              <a:t>Features can be delayed by slow DB lookup, expensive computation</a:t>
            </a:r>
          </a:p>
          <a:p>
            <a:pPr lvl="1"/>
            <a:r>
              <a:rPr lang="en-US" i="1" dirty="0" smtClean="0"/>
              <a:t>Solution: Substitute expected value for missing features and degrade accuracy, not latency</a:t>
            </a:r>
          </a:p>
          <a:p>
            <a:pPr lvl="1"/>
            <a:r>
              <a:rPr lang="en-US" i="1" dirty="0" smtClean="0"/>
              <a:t>Solution: Cache precomputed scalar products in PRC, save overhead of re-computing features and dot products which are lazily evaluated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31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580"/>
            <a:ext cx="10515600" cy="1325563"/>
          </a:xfrm>
        </p:spPr>
        <p:txBody>
          <a:bodyPr/>
          <a:lstStyle/>
          <a:p>
            <a:r>
              <a:rPr lang="en-US" dirty="0" smtClean="0"/>
              <a:t>Addressing Model Performance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6300" y="2727601"/>
            <a:ext cx="857250" cy="1054100"/>
          </a:xfrm>
          <a:prstGeom prst="rect">
            <a:avLst/>
          </a:prstGeom>
          <a:solidFill>
            <a:srgbClr val="ED7D31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200" y="2727601"/>
            <a:ext cx="2946400" cy="1054100"/>
          </a:xfrm>
          <a:prstGeom prst="rect">
            <a:avLst/>
          </a:prstGeom>
          <a:solidFill>
            <a:srgbClr val="5B9BD5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00350" y="3873776"/>
            <a:ext cx="257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Cold Start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Trained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ffline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8600" y="2819457"/>
            <a:ext cx="257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Warm Start</a:t>
            </a:r>
          </a:p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Trained Online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962551"/>
            <a:ext cx="5334000" cy="6350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452619"/>
            <a:ext cx="10515600" cy="1273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Decompose model into slowly-changing and quickly-changing components</a:t>
            </a:r>
          </a:p>
          <a:p>
            <a:pPr lvl="1"/>
            <a:r>
              <a:rPr lang="en-US" dirty="0" smtClean="0"/>
              <a:t>Fast retraining of warm-start (quickly-changing) component of model without cost of full retraining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4612458"/>
            <a:ext cx="10515600" cy="209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Explore/Exploit with Thompson Sampling</a:t>
            </a:r>
          </a:p>
          <a:p>
            <a:pPr lvl="1"/>
            <a:r>
              <a:rPr lang="en-US" dirty="0" smtClean="0"/>
              <a:t>Sometimes serve ads with low empirical mean but high-variance</a:t>
            </a:r>
          </a:p>
          <a:p>
            <a:pPr lvl="1"/>
            <a:r>
              <a:rPr lang="en-US" dirty="0" smtClean="0"/>
              <a:t>Draw sample from posterior distribution over parameters and use sample to predict CTR instead of mode</a:t>
            </a:r>
          </a:p>
          <a:p>
            <a:pPr lvl="1"/>
            <a:r>
              <a:rPr lang="en-US" dirty="0" smtClean="0"/>
              <a:t>In practice, hold         fixed and sample from </a:t>
            </a:r>
            <a:endParaRPr lang="en-US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6228971"/>
            <a:ext cx="5080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50" y="6228971"/>
            <a:ext cx="59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build="p" bldLvl="2"/>
      <p:bldP spid="1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n-US" dirty="0" smtClean="0"/>
              <a:t>Some Takeaways from LASER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 smtClean="0"/>
              <a:t>System performance is paramount in the broader application context</a:t>
            </a:r>
          </a:p>
          <a:p>
            <a:pPr lvl="1"/>
            <a:r>
              <a:rPr lang="en-US" dirty="0" smtClean="0"/>
              <a:t>Slow page load has much larger impact on revenue than poor ad-recommendation</a:t>
            </a:r>
          </a:p>
          <a:p>
            <a:r>
              <a:rPr lang="en-US" dirty="0" smtClean="0"/>
              <a:t>AUC/accuracy is not always the most useful model performance metric</a:t>
            </a:r>
          </a:p>
          <a:p>
            <a:r>
              <a:rPr lang="en-US" dirty="0" smtClean="0"/>
              <a:t>The more assumptions you can make about your tools (software, models) the more tricks you can play (</a:t>
            </a:r>
            <a:r>
              <a:rPr lang="en-US" dirty="0" err="1" smtClean="0"/>
              <a:t>config</a:t>
            </a:r>
            <a:r>
              <a:rPr lang="en-US" dirty="0" smtClean="0"/>
              <a:t> language, shared features, warm-start/cold-start decomposition)</a:t>
            </a:r>
          </a:p>
          <a:p>
            <a:pPr lvl="1"/>
            <a:r>
              <a:rPr lang="en-US" dirty="0" smtClean="0"/>
              <a:t>Safe for LASER to make these assumptions because they are enforced through extra-technological methods</a:t>
            </a:r>
          </a:p>
          <a:p>
            <a:pPr lvl="1"/>
            <a:r>
              <a:rPr lang="en-US" dirty="0" smtClean="0"/>
              <a:t>Similar to some of the design choices we saw in Borg last week</a:t>
            </a:r>
          </a:p>
        </p:txBody>
      </p:sp>
    </p:spTree>
    <p:extLst>
      <p:ext uri="{BB962C8B-B14F-4D97-AF65-F5344CB8AC3E}">
        <p14:creationId xmlns:p14="http://schemas.microsoft.com/office/powerpoint/2010/main" val="9715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393" y="4057888"/>
            <a:ext cx="5067946" cy="255988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 smtClean="0"/>
              <a:t>Daniel </a:t>
            </a:r>
            <a:r>
              <a:rPr lang="en-US" b="1" dirty="0" err="1" smtClean="0"/>
              <a:t>Crankshaw</a:t>
            </a:r>
            <a:r>
              <a:rPr lang="en-US" b="1" dirty="0" smtClean="0"/>
              <a:t>, </a:t>
            </a:r>
          </a:p>
          <a:p>
            <a:pPr algn="l"/>
            <a:r>
              <a:rPr lang="en-US" dirty="0" smtClean="0"/>
              <a:t>Xin </a:t>
            </a:r>
            <a:r>
              <a:rPr lang="en-US" dirty="0" smtClean="0"/>
              <a:t>Wang</a:t>
            </a:r>
          </a:p>
          <a:p>
            <a:pPr algn="l"/>
            <a:r>
              <a:rPr lang="en-US" dirty="0" smtClean="0"/>
              <a:t>Giulio Zhou</a:t>
            </a:r>
            <a:endParaRPr lang="en-US" dirty="0" smtClean="0"/>
          </a:p>
          <a:p>
            <a:pPr algn="l"/>
            <a:r>
              <a:rPr lang="en-US" dirty="0" smtClean="0"/>
              <a:t>Michael Franklin, </a:t>
            </a:r>
          </a:p>
          <a:p>
            <a:pPr algn="l"/>
            <a:r>
              <a:rPr lang="en-US" dirty="0" smtClean="0"/>
              <a:t>Joseph E. Gonzalez</a:t>
            </a:r>
          </a:p>
          <a:p>
            <a:pPr algn="l"/>
            <a:r>
              <a:rPr lang="en-US" dirty="0" smtClean="0"/>
              <a:t>Ion </a:t>
            </a:r>
            <a:r>
              <a:rPr lang="en-US" dirty="0" err="1" smtClean="0"/>
              <a:t>Stoica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613" y="206972"/>
            <a:ext cx="11756573" cy="33101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</a:t>
            </a:r>
            <a:r>
              <a:rPr lang="en-US" dirty="0" smtClean="0"/>
              <a:t>Low-Latency Online Prediction Serving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90318" l="6893" r="94674">
                        <a14:foregroundMark x1="76449" y1="53281" x2="72376" y2="48603"/>
                        <a14:foregroundMark x1="65222" y1="41975" x2="70287" y2="47368"/>
                        <a14:foregroundMark x1="44595" y1="24172" x2="55979" y2="29760"/>
                        <a14:foregroundMark x1="27781" y1="22417" x2="37023" y2="27290"/>
                        <a14:foregroundMark x1="13473" y1="34113" x2="22037" y2="39896"/>
                        <a14:foregroundMark x1="8146" y1="83171" x2="23290" y2="87329"/>
                        <a14:foregroundMark x1="70966" y1="87199" x2="78799" y2="87524"/>
                        <a14:foregroundMark x1="63969" y1="41066" x2="62768" y2="39766"/>
                        <a14:foregroundMark x1="84125" y1="56140" x2="86319" y2="57245"/>
                        <a14:foregroundMark x1="77755" y1="61533" x2="78799" y2="62053"/>
                        <a14:foregroundMark x1="79530" y1="58999" x2="81097" y2="59454"/>
                        <a14:foregroundMark x1="76554" y1="66147" x2="88460" y2="57960"/>
                        <a14:foregroundMark x1="18068" y1="32943" x2="20366" y2="35153"/>
                        <a14:foregroundMark x1="35091" y1="21897" x2="37023" y2="25016"/>
                        <a14:foregroundMark x1="22768" y1="66732" x2="24543" y2="68616"/>
                        <a14:foregroundMark x1="35039" y1="86615" x2="39112" y2="88759"/>
                        <a14:foregroundMark x1="76397" y1="85380" x2="75822" y2="82976"/>
                        <a14:foregroundMark x1="34151" y1="89344" x2="41149" y2="90383"/>
                        <a14:foregroundMark x1="82611" y1="83691" x2="87833" y2="85185"/>
                        <a14:foregroundMark x1="94674" y1="88499" x2="86893" y2="88564"/>
                        <a14:foregroundMark x1="65431" y1="65692" x2="66736" y2="69656"/>
                        <a14:foregroundMark x1="10548" y1="54321" x2="9869" y2="55945"/>
                        <a14:backgroundMark x1="25953" y1="40026" x2="26214" y2="38856"/>
                        <a14:backgroundMark x1="65796" y1="46654" x2="63551" y2="44964"/>
                        <a14:backgroundMark x1="25379" y1="69526" x2="25379" y2="71670"/>
                        <a14:backgroundMark x1="27520" y1="72840" x2="27363" y2="75504"/>
                        <a14:backgroundMark x1="15822" y1="49188" x2="16867" y2="49318"/>
                        <a14:backgroundMark x1="15822" y1="39311" x2="14883" y2="40091"/>
                        <a14:backgroundMark x1="31645" y1="29630" x2="30287" y2="30409"/>
                        <a14:backgroundMark x1="48512" y1="31579" x2="45744" y2="32619"/>
                        <a14:backgroundMark x1="48146" y1="42170" x2="46319" y2="43210"/>
                        <a14:backgroundMark x1="53055" y1="41001" x2="55405" y2="40546"/>
                        <a14:backgroundMark x1="85065" y1="58285" x2="82768" y2="58609"/>
                        <a14:backgroundMark x1="80940" y1="61663" x2="78799" y2="60754"/>
                        <a14:backgroundMark x1="81880" y1="57960" x2="81305" y2="58025"/>
                        <a14:backgroundMark x1="77389" y1="63743" x2="75196" y2="63418"/>
                        <a14:backgroundMark x1="59321" y1="71345" x2="58381" y2="72969"/>
                        <a14:backgroundMark x1="32585" y1="39506" x2="30339" y2="40546"/>
                        <a14:backgroundMark x1="24282" y1="64652" x2="23185" y2="64717"/>
                        <a14:backgroundMark x1="43551" y1="74074" x2="43499" y2="76478"/>
                        <a14:backgroundMark x1="32115" y1="76998" x2="31018" y2="78233"/>
                        <a14:backgroundMark x1="70809" y1="65692" x2="68355" y2="67836"/>
                        <a14:backgroundMark x1="64491" y1="70565" x2="64073" y2="71670"/>
                        <a14:backgroundMark x1="62298" y1="71475" x2="63029" y2="71800"/>
                      </a14:backgroundRemoval>
                    </a14:imgEffect>
                  </a14:imgLayer>
                </a14:imgProps>
              </a:ext>
            </a:extLst>
          </a:blip>
          <a:srcRect l="5035" t="17303" r="9164" b="9160"/>
          <a:stretch/>
        </p:blipFill>
        <p:spPr>
          <a:xfrm>
            <a:off x="5906946" y="2551142"/>
            <a:ext cx="6285053" cy="4328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613" y="0"/>
            <a:ext cx="493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115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29899" y="4057887"/>
            <a:ext cx="0" cy="2514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Goals of Clipper</a:t>
            </a:r>
            <a:endParaRPr lang="en-US" sz="6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Design Choice: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General purpose, easy to use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prediction serving system</a:t>
            </a:r>
          </a:p>
          <a:p>
            <a:pPr lvl="1"/>
            <a:r>
              <a:rPr lang="en-US" dirty="0" smtClean="0"/>
              <a:t>Generalize to many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different ML applications</a:t>
            </a:r>
            <a:r>
              <a:rPr lang="en-US" dirty="0" smtClean="0"/>
              <a:t> (contrast to LASER which was designed to address LinkedIn’s ad-targeting needs)</a:t>
            </a:r>
          </a:p>
          <a:p>
            <a:pPr lvl="1"/>
            <a:r>
              <a:rPr lang="en-US" dirty="0" smtClean="0"/>
              <a:t>Generalize to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many frameworks/tools</a:t>
            </a:r>
            <a:r>
              <a:rPr lang="en-US" dirty="0" smtClean="0"/>
              <a:t> for a single application</a:t>
            </a:r>
          </a:p>
          <a:p>
            <a:pPr lvl="2"/>
            <a:r>
              <a:rPr lang="en-US" dirty="0" smtClean="0"/>
              <a:t>Don’t tie the hands of data scientists developing models</a:t>
            </a:r>
          </a:p>
          <a:p>
            <a:pPr lvl="1"/>
            <a:r>
              <a:rPr lang="en-US" dirty="0" smtClean="0"/>
              <a:t>Make it simple for a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data-scientist</a:t>
            </a:r>
            <a:r>
              <a:rPr lang="en-US" dirty="0" smtClean="0"/>
              <a:t> to deploy a new model into production</a:t>
            </a:r>
          </a:p>
          <a:p>
            <a:r>
              <a:rPr lang="en-US" dirty="0" smtClean="0"/>
              <a:t>Given these design choices, maximize system and model performance using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model-agnostic</a:t>
            </a:r>
            <a:r>
              <a:rPr lang="en-US" dirty="0" smtClean="0"/>
              <a:t>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0" y="149970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</a:t>
            </a:r>
            <a:r>
              <a:rPr lang="en-US" sz="4000" b="1" smtClean="0"/>
              <a:t>Generalizes</a:t>
            </a:r>
            <a:r>
              <a:rPr lang="en-US" sz="4000" smtClean="0"/>
              <a:t> Models Across </a:t>
            </a:r>
            <a:r>
              <a:rPr lang="en-US" sz="4000" dirty="0" smtClean="0"/>
              <a:t>ML Frameworks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88413" y="3932178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Rec.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Asst.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" grpId="0"/>
      <p:bldP spid="48" grpId="0"/>
      <p:bldP spid="16" grpId="0"/>
      <p:bldP spid="63" grpId="0"/>
      <p:bldP spid="6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568774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568774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568774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58" y="5845977"/>
            <a:ext cx="2032000" cy="736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587830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541150" y="3832668"/>
            <a:ext cx="1072730" cy="604484"/>
            <a:chOff x="10608180" y="4068969"/>
            <a:chExt cx="1072730" cy="604484"/>
          </a:xfrm>
        </p:grpSpPr>
        <p:sp>
          <p:nvSpPr>
            <p:cNvPr id="20" name="Rounded Rectangle 19"/>
            <p:cNvSpPr/>
            <p:nvPr/>
          </p:nvSpPr>
          <p:spPr>
            <a:xfrm>
              <a:off x="10608180" y="4068969"/>
              <a:ext cx="1072730" cy="604484"/>
            </a:xfrm>
            <a:prstGeom prst="roundRect">
              <a:avLst>
                <a:gd name="adj" fmla="val 3700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695074" y="4129880"/>
              <a:ext cx="898943" cy="482662"/>
              <a:chOff x="1904831" y="4049487"/>
              <a:chExt cx="898943" cy="48266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FFFF0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904831" y="4049487"/>
                <a:ext cx="482661" cy="482662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304278" y="4100151"/>
                <a:ext cx="499496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 smtClean="0">
                    <a:latin typeface="American Typewriter Condensed" charset="0"/>
                    <a:ea typeface="American Typewriter Condensed" charset="0"/>
                    <a:cs typeface="American Typewriter Condensed" charset="0"/>
                  </a:rPr>
                  <a:t>ust</a:t>
                </a:r>
                <a:endParaRPr lang="en-US" sz="2000" b="1" dirty="0">
                  <a:latin typeface="American Typewriter Condensed" charset="0"/>
                  <a:ea typeface="American Typewriter Condensed" charset="0"/>
                  <a:cs typeface="American Typewriter Condensed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57" y="5906609"/>
            <a:ext cx="3213573" cy="68734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5666228"/>
            <a:ext cx="1764600" cy="131548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079346" y="568774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30439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30439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14037" y="1678662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38656" y="3738856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282403" y="2188540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89565" y="2206064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45389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6795" y="4926675"/>
            <a:ext cx="8592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major focus of the </a:t>
            </a:r>
            <a:r>
              <a:rPr lang="en-US" sz="3200" b="1" i="1" dirty="0" err="1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AMPLab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6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</a:t>
              </a:r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4527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ensembles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29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250945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250945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250945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-2748445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-2657768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-2657768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-2657768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734085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-2657768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2678370"/>
            <a:ext cx="2032000" cy="736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2644967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-268290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-2084868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2084868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205972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2722835"/>
            <a:ext cx="3213573" cy="6108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2487938"/>
            <a:ext cx="1764600" cy="13477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2805909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250945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352213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445537" y="212610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212610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145391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45391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45391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45391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79479" y="6858000"/>
            <a:ext cx="103934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models while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maximizing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089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5537" y="1453913"/>
            <a:ext cx="3361842" cy="2046705"/>
            <a:chOff x="445537" y="1453913"/>
            <a:chExt cx="3361842" cy="2046705"/>
          </a:xfrm>
        </p:grpSpPr>
        <p:sp>
          <p:nvSpPr>
            <p:cNvPr id="27" name="Rectangle 26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57" y="2722835"/>
              <a:ext cx="3213573" cy="610849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Up-Down Arrow 65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31690" y="1453913"/>
            <a:ext cx="1810909" cy="2046705"/>
            <a:chOff x="4031690" y="1453913"/>
            <a:chExt cx="1810909" cy="2046705"/>
          </a:xfrm>
        </p:grpSpPr>
        <p:sp>
          <p:nvSpPr>
            <p:cNvPr id="56" name="Rectangle 55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79346" y="1453913"/>
            <a:ext cx="1810909" cy="2500117"/>
            <a:chOff x="6079346" y="1453913"/>
            <a:chExt cx="1810909" cy="250011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Up-Down Arrow 7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0363" y="1453913"/>
            <a:ext cx="3262520" cy="2046705"/>
            <a:chOff x="8110363" y="1453913"/>
            <a:chExt cx="3262520" cy="2046705"/>
          </a:xfrm>
        </p:grpSpPr>
        <p:sp>
          <p:nvSpPr>
            <p:cNvPr id="60" name="Rectangle 5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 smtClean="0"/>
              <a:t>Common Interface 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dirty="0" smtClean="0"/>
              <a:t>Simplifies Deployment: </a:t>
            </a:r>
          </a:p>
          <a:p>
            <a:r>
              <a:rPr lang="en-US" dirty="0" smtClean="0"/>
              <a:t>Evaluate models using original code &amp; systems</a:t>
            </a:r>
          </a:p>
          <a:p>
            <a:r>
              <a:rPr lang="en-US" dirty="0" smtClean="0"/>
              <a:t>Models run in separate </a:t>
            </a:r>
            <a:r>
              <a:rPr lang="en-US" dirty="0" smtClean="0"/>
              <a:t>processes (Docker containers)</a:t>
            </a:r>
            <a:endParaRPr lang="en-US" dirty="0" smtClean="0"/>
          </a:p>
          <a:p>
            <a:pPr lvl="1"/>
            <a:r>
              <a:rPr lang="en-US" dirty="0" smtClean="0"/>
              <a:t>Resource </a:t>
            </a:r>
            <a:r>
              <a:rPr lang="en-US" dirty="0" smtClean="0"/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8325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-832010" y="1453913"/>
            <a:ext cx="3361842" cy="2046705"/>
            <a:chOff x="445537" y="1453913"/>
            <a:chExt cx="3361842" cy="2046705"/>
          </a:xfrm>
        </p:grpSpPr>
        <p:sp>
          <p:nvSpPr>
            <p:cNvPr id="91" name="Rectangle 90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57" y="2722835"/>
              <a:ext cx="3213573" cy="610849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Up-Down Arrow 93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754143" y="1453913"/>
            <a:ext cx="1810909" cy="2046705"/>
            <a:chOff x="4031690" y="1453913"/>
            <a:chExt cx="1810909" cy="2046705"/>
          </a:xfrm>
        </p:grpSpPr>
        <p:sp>
          <p:nvSpPr>
            <p:cNvPr id="97" name="Rectangle 96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Up-Down Arrow 99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801799" y="1453913"/>
            <a:ext cx="1810909" cy="2500117"/>
            <a:chOff x="6079346" y="1453913"/>
            <a:chExt cx="1810909" cy="250011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0687269" y="1424848"/>
            <a:ext cx="3262520" cy="2046705"/>
            <a:chOff x="8110363" y="1453913"/>
            <a:chExt cx="3262520" cy="2046705"/>
          </a:xfrm>
        </p:grpSpPr>
        <p:sp>
          <p:nvSpPr>
            <p:cNvPr id="110" name="Rectangle 10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112" name="Group 111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4" name="Up-Down Arrow 113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65985" y="1449291"/>
            <a:ext cx="1810909" cy="2500117"/>
            <a:chOff x="6079346" y="1453913"/>
            <a:chExt cx="1810909" cy="2500117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1" name="Rectangle 120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4" name="Up-Down Arrow 123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8709353" y="1437479"/>
            <a:ext cx="1810909" cy="2500117"/>
            <a:chOff x="6079346" y="1453913"/>
            <a:chExt cx="1810909" cy="250011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Up-Down Arrow 130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 smtClean="0"/>
              <a:t>Common Interface 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dirty="0" smtClean="0"/>
              <a:t>Simplifies </a:t>
            </a:r>
            <a:r>
              <a:rPr lang="en-US" b="1" dirty="0"/>
              <a:t>Deployment: </a:t>
            </a:r>
            <a:endParaRPr lang="en-US" b="1" dirty="0" smtClean="0"/>
          </a:p>
          <a:p>
            <a:r>
              <a:rPr lang="en-US" dirty="0" smtClean="0"/>
              <a:t>Evaluate models using original code &amp; systems</a:t>
            </a:r>
          </a:p>
          <a:p>
            <a:r>
              <a:rPr lang="en-US" dirty="0" smtClean="0"/>
              <a:t>Models run in separate processes</a:t>
            </a:r>
          </a:p>
          <a:p>
            <a:pPr lvl="1"/>
            <a:r>
              <a:rPr lang="en-US" dirty="0" smtClean="0"/>
              <a:t>Resource isolation</a:t>
            </a:r>
          </a:p>
          <a:p>
            <a:pPr lvl="1"/>
            <a:r>
              <a:rPr lang="en-US" dirty="0" smtClean="0"/>
              <a:t>Scale-out</a:t>
            </a:r>
          </a:p>
          <a:p>
            <a:pPr marL="14287" indent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frameworks optimized for </a:t>
            </a:r>
            <a:r>
              <a:rPr lang="en-US" b="1" dirty="0" smtClean="0"/>
              <a:t>batch processing </a:t>
            </a:r>
            <a:r>
              <a:rPr lang="en-US" dirty="0" smtClean="0"/>
              <a:t>not </a:t>
            </a:r>
            <a:r>
              <a:rPr lang="en-US" b="1" dirty="0" smtClean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13452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load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56027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4287" indent="0">
              <a:buNone/>
            </a:pPr>
            <a:endParaRPr lang="en-US" b="1" dirty="0" smtClean="0"/>
          </a:p>
          <a:p>
            <a:pPr marL="14287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Inc. batch size </a:t>
            </a:r>
            <a:r>
              <a:rPr lang="en-US" i="1" dirty="0" smtClean="0"/>
              <a:t>until the latency objective is exceeded </a:t>
            </a:r>
            <a:r>
              <a:rPr lang="en-US" dirty="0" smtClean="0"/>
              <a:t>(</a:t>
            </a:r>
            <a:r>
              <a:rPr lang="en-US" b="1" dirty="0" smtClean="0"/>
              <a:t>Additive Increase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latency exceeds SLO cut batch size by a fraction (</a:t>
            </a:r>
            <a:r>
              <a:rPr lang="en-US" b="1" dirty="0" smtClean="0"/>
              <a:t>Multiplicative Decrease</a:t>
            </a:r>
            <a:r>
              <a:rPr lang="en-US" dirty="0" smtClean="0"/>
              <a:t>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024072"/>
            <a:ext cx="8496300" cy="567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70600" y="1574800"/>
            <a:ext cx="1231900" cy="172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413000" y="3904072"/>
            <a:ext cx="4102100" cy="2052228"/>
            <a:chOff x="2413000" y="3904072"/>
            <a:chExt cx="4102100" cy="2052228"/>
          </a:xfrm>
        </p:grpSpPr>
        <p:sp>
          <p:nvSpPr>
            <p:cNvPr id="8" name="Rounded Rectangle 7"/>
            <p:cNvSpPr/>
            <p:nvPr/>
          </p:nvSpPr>
          <p:spPr>
            <a:xfrm>
              <a:off x="2413000" y="3904072"/>
              <a:ext cx="4102100" cy="20522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8450" y="4040323"/>
              <a:ext cx="3251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25.5x</a:t>
              </a:r>
            </a:p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throughput increase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48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5537" y="1355331"/>
            <a:ext cx="10951489" cy="4607878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sz="3200" b="1" dirty="0" smtClean="0"/>
              <a:t>Goal:</a:t>
            </a:r>
          </a:p>
          <a:p>
            <a:pPr marL="293688" indent="0">
              <a:buNone/>
            </a:pPr>
            <a:r>
              <a:rPr lang="en-US" sz="3200" i="1" dirty="0" smtClean="0"/>
              <a:t>Maximize </a:t>
            </a:r>
            <a:r>
              <a:rPr lang="en-US" sz="3200" b="1" i="1" dirty="0"/>
              <a:t>accuracy</a:t>
            </a:r>
            <a:r>
              <a:rPr lang="en-US" sz="3200" i="1" dirty="0"/>
              <a:t> </a:t>
            </a:r>
            <a:r>
              <a:rPr lang="en-US" sz="3200" i="1" dirty="0" smtClean="0"/>
              <a:t>through </a:t>
            </a:r>
            <a:r>
              <a:rPr lang="en-US" sz="3200" b="1" i="1" dirty="0" smtClean="0"/>
              <a:t>bandits</a:t>
            </a:r>
            <a:r>
              <a:rPr lang="en-US" sz="3200" i="1" dirty="0" smtClean="0"/>
              <a:t> and </a:t>
            </a:r>
            <a:r>
              <a:rPr lang="en-US" sz="3200" b="1" i="1" dirty="0" smtClean="0"/>
              <a:t>ensembles</a:t>
            </a:r>
            <a:r>
              <a:rPr lang="en-US" sz="3200" i="1" dirty="0" smtClean="0"/>
              <a:t>, </a:t>
            </a:r>
            <a:r>
              <a:rPr lang="en-US" sz="3200" b="1" i="1" dirty="0" smtClean="0"/>
              <a:t>online learning</a:t>
            </a:r>
            <a:r>
              <a:rPr lang="en-US" sz="3200" i="1" dirty="0" smtClean="0"/>
              <a:t>, </a:t>
            </a:r>
            <a:r>
              <a:rPr lang="en-US" sz="3200" i="1" dirty="0"/>
              <a:t>and </a:t>
            </a:r>
            <a:r>
              <a:rPr lang="en-US" sz="3200" b="1" i="1" dirty="0" smtClean="0"/>
              <a:t>personalization</a:t>
            </a:r>
          </a:p>
          <a:p>
            <a:endParaRPr lang="en-US" sz="3200" dirty="0" smtClean="0"/>
          </a:p>
          <a:p>
            <a:pPr marL="14287" indent="0">
              <a:buNone/>
            </a:pPr>
            <a:r>
              <a:rPr lang="en-US" sz="3200" dirty="0" smtClean="0"/>
              <a:t>Incorporate feedback in </a:t>
            </a:r>
            <a:r>
              <a:rPr lang="en-US" sz="3200" dirty="0" smtClean="0"/>
              <a:t>real-time </a:t>
            </a:r>
            <a:r>
              <a:rPr lang="en-US" sz="3200" dirty="0" smtClean="0"/>
              <a:t>to </a:t>
            </a:r>
            <a:r>
              <a:rPr lang="en-US" sz="3200" dirty="0" smtClean="0"/>
              <a:t>achieve:</a:t>
            </a:r>
          </a:p>
          <a:p>
            <a:r>
              <a:rPr lang="en-US" sz="3200" b="1" dirty="0" smtClean="0"/>
              <a:t>robust predictions </a:t>
            </a:r>
            <a:r>
              <a:rPr lang="en-US" sz="3200" dirty="0" smtClean="0"/>
              <a:t>by </a:t>
            </a:r>
            <a:r>
              <a:rPr lang="en-US" sz="3200" dirty="0" smtClean="0"/>
              <a:t>combining multiple </a:t>
            </a:r>
            <a:r>
              <a:rPr lang="en-US" sz="3200" dirty="0" smtClean="0"/>
              <a:t>models &amp; frameworks</a:t>
            </a:r>
          </a:p>
          <a:p>
            <a:r>
              <a:rPr lang="en-US" sz="3200" b="1" dirty="0" smtClean="0"/>
              <a:t>online learning</a:t>
            </a:r>
            <a:r>
              <a:rPr lang="en-US" sz="3200" dirty="0" smtClean="0"/>
              <a:t> and </a:t>
            </a:r>
            <a:r>
              <a:rPr lang="en-US" sz="3200" b="1" dirty="0" smtClean="0"/>
              <a:t>personalization</a:t>
            </a:r>
            <a:r>
              <a:rPr lang="en-US" sz="3200" dirty="0" smtClean="0"/>
              <a:t> by </a:t>
            </a:r>
            <a:r>
              <a:rPr lang="en-US" sz="3200" dirty="0" smtClean="0"/>
              <a:t>selecting and </a:t>
            </a:r>
            <a:r>
              <a:rPr lang="en-US" sz="3200" dirty="0" smtClean="0"/>
              <a:t>personalizing </a:t>
            </a:r>
            <a:r>
              <a:rPr lang="en-US" sz="3200" b="1" dirty="0" smtClean="0"/>
              <a:t>predictions</a:t>
            </a:r>
            <a:r>
              <a:rPr lang="en-US" sz="3200" dirty="0" smtClean="0"/>
              <a:t> in response to feedback</a:t>
            </a:r>
          </a:p>
          <a:p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22126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</a:t>
              </a:r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05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195997" y="293814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95" y="174682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6714" y="415040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129244" y="200445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6214456" y="3247351"/>
            <a:ext cx="1295926" cy="512906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31964" y="317135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26120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065416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03780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12850" y="301420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424643" y="311920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819562" y="3407002"/>
            <a:ext cx="532051" cy="65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7994" y="9514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2344" y="1993532"/>
            <a:ext cx="235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Selection per-User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12850" y="421984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424643" y="432484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12850" y="181255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424643" y="191755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67392" y="131820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ight Arrow 111"/>
          <p:cNvSpPr/>
          <p:nvPr/>
        </p:nvSpPr>
        <p:spPr>
          <a:xfrm rot="1800000">
            <a:off x="1861092" y="3631617"/>
            <a:ext cx="1132044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876243" y="2424224"/>
            <a:ext cx="1174279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5508625" y="2324100"/>
            <a:ext cx="721336" cy="9387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5508625" y="3503804"/>
            <a:ext cx="705831" cy="140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5492750" y="3760257"/>
            <a:ext cx="774643" cy="967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0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5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496916" y="3429000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6114" y="2237679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97633" y="4641255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430163" y="2495308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413769" y="3505063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725562" y="3610064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48913" y="1442347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650255" y="2459056"/>
            <a:ext cx="2437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>
                <a:latin typeface="Helvetica Neue" charset="0"/>
                <a:ea typeface="Helvetica Neue" charset="0"/>
                <a:cs typeface="Helvetica Neue" charset="0"/>
              </a:rPr>
              <a:t>Model Selection per-User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413769" y="4710695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725562" y="4815696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13769" y="2303413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7725562" y="2408414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568311" y="1809064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8804263" y="2800906"/>
            <a:ext cx="879141" cy="902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8796278" y="3994660"/>
            <a:ext cx="868366" cy="13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8799639" y="4304968"/>
            <a:ext cx="929057" cy="9154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39950" y="365125"/>
            <a:ext cx="6452950" cy="1325563"/>
          </a:xfrm>
        </p:spPr>
        <p:txBody>
          <a:bodyPr/>
          <a:lstStyle/>
          <a:p>
            <a:r>
              <a:rPr lang="en-US" smtClean="0"/>
              <a:t>Model Selection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87254" y="1800216"/>
            <a:ext cx="5816992" cy="465819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is-IS" dirty="0"/>
              <a:t>Improves prediction </a:t>
            </a:r>
            <a:r>
              <a:rPr lang="is-IS" b="1" dirty="0" smtClean="0"/>
              <a:t>accuracy </a:t>
            </a:r>
            <a:r>
              <a:rPr lang="is-IS" dirty="0" smtClean="0"/>
              <a:t>by:</a:t>
            </a:r>
            <a:endParaRPr lang="en-US" dirty="0" smtClean="0"/>
          </a:p>
          <a:p>
            <a:r>
              <a:rPr lang="en-US" dirty="0" smtClean="0"/>
              <a:t>Incorporates </a:t>
            </a:r>
            <a:r>
              <a:rPr lang="en-US" dirty="0" smtClean="0"/>
              <a:t>real-time </a:t>
            </a:r>
            <a:r>
              <a:rPr lang="en-US" b="1" dirty="0" smtClean="0"/>
              <a:t>feedback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Estimates </a:t>
            </a:r>
            <a:r>
              <a:rPr lang="is-IS" b="1" dirty="0" smtClean="0"/>
              <a:t>confidence</a:t>
            </a:r>
            <a:r>
              <a:rPr lang="is-IS" i="1" dirty="0" smtClean="0"/>
              <a:t> </a:t>
            </a:r>
            <a:r>
              <a:rPr lang="is-IS" dirty="0" smtClean="0"/>
              <a:t>of predictions</a:t>
            </a:r>
            <a:endParaRPr lang="is-IS" dirty="0"/>
          </a:p>
          <a:p>
            <a:endParaRPr lang="en-US" dirty="0" smtClean="0"/>
          </a:p>
          <a:p>
            <a:r>
              <a:rPr lang="en-US" dirty="0" smtClean="0"/>
              <a:t>Determines how to </a:t>
            </a:r>
            <a:r>
              <a:rPr lang="en-US" b="1" dirty="0" smtClean="0"/>
              <a:t>combine </a:t>
            </a:r>
            <a:r>
              <a:rPr lang="en-US" dirty="0" smtClean="0"/>
              <a:t>multiple</a:t>
            </a:r>
            <a:r>
              <a:rPr lang="en-US" b="1" dirty="0" smtClean="0"/>
              <a:t> predictions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e.g., choose best, average,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enables frameworks to </a:t>
            </a:r>
            <a:r>
              <a:rPr lang="is-IS" b="1" dirty="0" smtClean="0"/>
              <a:t>compete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664643" y="3684351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0085085" y="3629069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10510485" y="4018189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59234" y="1259672"/>
            <a:ext cx="6075186" cy="54720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u="sng" dirty="0" smtClean="0"/>
              <a:t>Increased Load</a:t>
            </a:r>
          </a:p>
          <a:p>
            <a:r>
              <a:rPr lang="en-US" i="1" dirty="0" smtClean="0"/>
              <a:t>Solutions: </a:t>
            </a:r>
          </a:p>
          <a:p>
            <a:pPr lvl="1"/>
            <a:r>
              <a:rPr lang="en-US" b="1" dirty="0" smtClean="0"/>
              <a:t>Caching </a:t>
            </a:r>
            <a:r>
              <a:rPr lang="en-US" dirty="0" smtClean="0"/>
              <a:t>and</a:t>
            </a:r>
            <a:r>
              <a:rPr lang="en-US" b="1" dirty="0" smtClean="0"/>
              <a:t> Batching</a:t>
            </a:r>
          </a:p>
          <a:p>
            <a:pPr lvl="1"/>
            <a:r>
              <a:rPr lang="en-US" b="1" dirty="0" smtClean="0"/>
              <a:t>Model Selection </a:t>
            </a:r>
            <a:r>
              <a:rPr lang="en-US" dirty="0" smtClean="0"/>
              <a:t>prioritizes frameworks for load-shedding</a:t>
            </a:r>
            <a:endParaRPr lang="en-US" b="1" dirty="0" smtClean="0"/>
          </a:p>
          <a:p>
            <a:pPr lvl="1"/>
            <a:endParaRPr lang="is-IS" dirty="0" smtClean="0"/>
          </a:p>
          <a:p>
            <a:pPr marL="14287" indent="0">
              <a:buNone/>
            </a:pPr>
            <a:r>
              <a:rPr lang="en-US" b="1" u="sng" dirty="0" smtClean="0"/>
              <a:t>Stragglers</a:t>
            </a:r>
          </a:p>
          <a:p>
            <a:pPr lvl="1"/>
            <a:r>
              <a:rPr lang="en-US" dirty="0" smtClean="0"/>
              <a:t>e.g., framework fails to meet SLO</a:t>
            </a:r>
            <a:endParaRPr lang="en-US" dirty="0"/>
          </a:p>
          <a:p>
            <a:r>
              <a:rPr lang="en-US" i="1" dirty="0" smtClean="0"/>
              <a:t>Solution:</a:t>
            </a:r>
            <a:r>
              <a:rPr lang="en-US" b="1" dirty="0" smtClean="0"/>
              <a:t> Anytime</a:t>
            </a:r>
            <a:r>
              <a:rPr lang="en-US" dirty="0" smtClean="0"/>
              <a:t> predictions</a:t>
            </a:r>
          </a:p>
          <a:p>
            <a:pPr lvl="1"/>
            <a:r>
              <a:rPr lang="en-US" dirty="0" smtClean="0"/>
              <a:t>Selection policy </a:t>
            </a:r>
            <a:r>
              <a:rPr lang="en-US" dirty="0" smtClean="0"/>
              <a:t>must </a:t>
            </a:r>
            <a:r>
              <a:rPr lang="en-US" dirty="0" smtClean="0"/>
              <a:t>select/combine from </a:t>
            </a:r>
            <a:r>
              <a:rPr lang="en-US" i="1" dirty="0" smtClean="0"/>
              <a:t>available </a:t>
            </a:r>
            <a:r>
              <a:rPr lang="en-US" dirty="0" smtClean="0"/>
              <a:t>predictions</a:t>
            </a:r>
            <a:endParaRPr lang="en-US" dirty="0" smtClean="0"/>
          </a:p>
          <a:p>
            <a:pPr lvl="1"/>
            <a:r>
              <a:rPr lang="en-US" dirty="0" smtClean="0"/>
              <a:t>e.g., built-in </a:t>
            </a:r>
            <a:r>
              <a:rPr lang="en-US" dirty="0" smtClean="0"/>
              <a:t>ensemble policy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substitutes </a:t>
            </a:r>
            <a:r>
              <a:rPr lang="en-US" b="1" dirty="0" smtClean="0"/>
              <a:t>expected value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6418077" y="349203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17275" y="230071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18794" y="470429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351324" y="255834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34930" y="356809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646723" y="367309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70074" y="150538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424424" y="261092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User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334930" y="477373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646723" y="487873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34930" y="236644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7646723" y="247144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489472" y="187209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8725424" y="2863941"/>
            <a:ext cx="879141" cy="902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8720800" y="4368003"/>
            <a:ext cx="929057" cy="9154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81551" y="179819"/>
            <a:ext cx="5511392" cy="1325563"/>
          </a:xfrm>
        </p:spPr>
        <p:txBody>
          <a:bodyPr/>
          <a:lstStyle/>
          <a:p>
            <a:r>
              <a:rPr lang="en-US" dirty="0" smtClean="0"/>
              <a:t>Cost of Ensembles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9585804" y="3747386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0006246" y="3692104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10431646" y="4081224"/>
            <a:ext cx="532051" cy="6506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10682" y="3460434"/>
            <a:ext cx="2863111" cy="1209675"/>
            <a:chOff x="5641376" y="3866956"/>
            <a:chExt cx="2863111" cy="1209675"/>
          </a:xfrm>
        </p:grpSpPr>
        <p:sp>
          <p:nvSpPr>
            <p:cNvPr id="96" name="Rectangle 95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&quot;No&quot; Symbol 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8717439" y="4057695"/>
            <a:ext cx="868366" cy="13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1430" y="366051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6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Clipper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0"/>
              </a:spcBef>
            </a:pPr>
            <a:r>
              <a:rPr lang="en-US" dirty="0" smtClean="0"/>
              <a:t>Clipper does not address offline model retraining</a:t>
            </a:r>
          </a:p>
          <a:p>
            <a:pPr>
              <a:spcBef>
                <a:spcPts val="4000"/>
              </a:spcBef>
            </a:pPr>
            <a:r>
              <a:rPr lang="en-US" dirty="0" smtClean="0"/>
              <a:t>By treating deployed models as black boxes, Clipper forgoes the opportunity to optimize prediction execution of the models themselves or share computation between models</a:t>
            </a:r>
          </a:p>
          <a:p>
            <a:pPr>
              <a:spcBef>
                <a:spcPts val="4000"/>
              </a:spcBef>
            </a:pPr>
            <a:r>
              <a:rPr lang="en-US" dirty="0" smtClean="0"/>
              <a:t>Only performs coarse-grained tradeoffs of accuracy, robustness,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5386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Serving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Recently released open-source prediction-serving system from Google</a:t>
            </a:r>
          </a:p>
          <a:p>
            <a:r>
              <a:rPr lang="en-US" dirty="0" smtClean="0"/>
              <a:t>Companion to </a:t>
            </a:r>
            <a:r>
              <a:rPr lang="en-US" dirty="0" err="1" smtClean="0"/>
              <a:t>TensorFlow</a:t>
            </a:r>
            <a:r>
              <a:rPr lang="en-US" dirty="0" smtClean="0"/>
              <a:t> deep-learning ML framework</a:t>
            </a:r>
          </a:p>
          <a:p>
            <a:r>
              <a:rPr lang="en-US" dirty="0" smtClean="0"/>
              <a:t>Easy to deploy </a:t>
            </a:r>
            <a:r>
              <a:rPr lang="en-US" b="1" i="1" dirty="0" err="1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Models</a:t>
            </a:r>
          </a:p>
          <a:p>
            <a:r>
              <a:rPr lang="en-US" dirty="0" smtClean="0"/>
              <a:t>System automatically manages the lifetime of deployed models</a:t>
            </a:r>
          </a:p>
          <a:p>
            <a:pPr lvl="1"/>
            <a:r>
              <a:rPr lang="en-US" dirty="0" smtClean="0"/>
              <a:t>Watches for new versions, loads and transfers requests to new models automatically</a:t>
            </a:r>
          </a:p>
          <a:p>
            <a:r>
              <a:rPr lang="en-US" dirty="0" smtClean="0"/>
              <a:t>System does not address model performance, only system performance (through batching)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8291192" cy="355359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07975" y="3181336"/>
            <a:ext cx="5535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338270" y="233389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TensorFlow</a:t>
            </a:r>
            <a:r>
              <a:rPr lang="en-US" sz="4000" dirty="0" smtClean="0"/>
              <a:t> Serving Architecture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73100" y="3950778"/>
            <a:ext cx="7808567" cy="7235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Prediction Batching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499" y="5068966"/>
            <a:ext cx="1850549" cy="137956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143499" y="5073175"/>
            <a:ext cx="85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V2</a:t>
            </a:r>
            <a:endParaRPr lang="en-US" sz="2000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921" y="5068966"/>
            <a:ext cx="1850549" cy="137956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105921" y="5073175"/>
            <a:ext cx="85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V1</a:t>
            </a:r>
            <a:endParaRPr lang="en-US" sz="2000" b="1" dirty="0"/>
          </a:p>
        </p:txBody>
      </p:sp>
      <p:sp>
        <p:nvSpPr>
          <p:cNvPr id="86" name="Rectangle 85"/>
          <p:cNvSpPr/>
          <p:nvPr/>
        </p:nvSpPr>
        <p:spPr>
          <a:xfrm>
            <a:off x="1641672" y="4813050"/>
            <a:ext cx="2740303" cy="1760694"/>
          </a:xfrm>
          <a:prstGeom prst="rect">
            <a:avLst/>
          </a:prstGeom>
          <a:solidFill>
            <a:srgbClr val="70AD47">
              <a:alpha val="47059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143499" y="4707657"/>
            <a:ext cx="635001" cy="56557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9007589" y="5068966"/>
            <a:ext cx="1850549" cy="1379560"/>
            <a:chOff x="9007589" y="5068966"/>
            <a:chExt cx="1850549" cy="137956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7589" y="5068966"/>
              <a:ext cx="1850549" cy="13795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007589" y="5073175"/>
              <a:ext cx="851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V3</a:t>
              </a:r>
              <a:endParaRPr lang="en-US" sz="2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43106" y="4312562"/>
            <a:ext cx="211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New model version trained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7975" y="4644395"/>
            <a:ext cx="211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accent4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RETIRED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8291192" cy="355359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07975" y="3181336"/>
            <a:ext cx="5535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338270" y="233389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TensorFlow</a:t>
            </a:r>
            <a:r>
              <a:rPr lang="en-US" sz="4000" dirty="0" smtClean="0"/>
              <a:t> Serving Architecture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73100" y="3950778"/>
            <a:ext cx="7808567" cy="7235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Prediction Batching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850" y="5068966"/>
            <a:ext cx="1850549" cy="137956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205850" y="5073175"/>
            <a:ext cx="85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V2</a:t>
            </a:r>
            <a:endParaRPr lang="en-US" sz="2000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5068966"/>
            <a:ext cx="1850549" cy="137956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30300" y="5073175"/>
            <a:ext cx="85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V1</a:t>
            </a:r>
            <a:endParaRPr lang="en-US" sz="2000" b="1" dirty="0"/>
          </a:p>
        </p:txBody>
      </p:sp>
      <p:sp>
        <p:nvSpPr>
          <p:cNvPr id="86" name="Rectangle 85"/>
          <p:cNvSpPr/>
          <p:nvPr/>
        </p:nvSpPr>
        <p:spPr>
          <a:xfrm>
            <a:off x="727381" y="4777876"/>
            <a:ext cx="4568885" cy="1760694"/>
          </a:xfrm>
          <a:prstGeom prst="rect">
            <a:avLst/>
          </a:prstGeom>
          <a:solidFill>
            <a:srgbClr val="70AD47">
              <a:alpha val="47059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864" y="5083332"/>
            <a:ext cx="1850549" cy="13795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939864" y="5087541"/>
            <a:ext cx="85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V3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endCxn id="25" idx="3"/>
          </p:cNvCxnSpPr>
          <p:nvPr/>
        </p:nvCxnSpPr>
        <p:spPr>
          <a:xfrm>
            <a:off x="5143499" y="4707657"/>
            <a:ext cx="1647375" cy="57993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7975" y="4644395"/>
            <a:ext cx="211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accent4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RETIRED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0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Prediction-Serving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700" y="1562101"/>
            <a:ext cx="10071100" cy="51435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Turi</a:t>
            </a:r>
            <a:endParaRPr lang="en-US" b="1" dirty="0" smtClean="0"/>
          </a:p>
          <a:p>
            <a:pPr lvl="1"/>
            <a:r>
              <a:rPr lang="en-US" sz="2000" dirty="0" smtClean="0"/>
              <a:t>Company co-founded by </a:t>
            </a:r>
            <a:r>
              <a:rPr lang="en-US" sz="2000" b="1" dirty="0" smtClean="0"/>
              <a:t>Joey</a:t>
            </a:r>
            <a:r>
              <a:rPr lang="en-US" sz="2000" dirty="0" smtClean="0"/>
              <a:t>, Carlos </a:t>
            </a:r>
            <a:r>
              <a:rPr lang="en-US" sz="2000" dirty="0" err="1" smtClean="0"/>
              <a:t>Guestrin</a:t>
            </a:r>
            <a:r>
              <a:rPr lang="en-US" sz="2000" dirty="0" smtClean="0"/>
              <a:t>, and others to serve predictions from models (primarily) trained in the </a:t>
            </a:r>
            <a:r>
              <a:rPr lang="en-US" sz="2000" dirty="0" err="1" smtClean="0"/>
              <a:t>GraphLab</a:t>
            </a:r>
            <a:r>
              <a:rPr lang="en-US" sz="2000" dirty="0" smtClean="0"/>
              <a:t> Create framework</a:t>
            </a:r>
          </a:p>
          <a:p>
            <a:pPr lvl="1"/>
            <a:r>
              <a:rPr lang="en-US" sz="2000" dirty="0" smtClean="0"/>
              <a:t>Not open-source</a:t>
            </a:r>
          </a:p>
          <a:p>
            <a:pPr lvl="1"/>
            <a:r>
              <a:rPr lang="en-US" sz="2000" dirty="0" smtClean="0"/>
              <a:t>Recently acquired by Apple</a:t>
            </a:r>
          </a:p>
          <a:p>
            <a:r>
              <a:rPr lang="en-US" b="1" dirty="0" smtClean="0"/>
              <a:t>Oryx</a:t>
            </a:r>
          </a:p>
          <a:p>
            <a:pPr lvl="1"/>
            <a:r>
              <a:rPr lang="en-US" sz="2000" dirty="0" smtClean="0"/>
              <a:t>Developed by Cloudera for serving Apache Spark Models</a:t>
            </a:r>
          </a:p>
          <a:p>
            <a:pPr lvl="1"/>
            <a:r>
              <a:rPr lang="en-US" sz="2000" dirty="0" smtClean="0"/>
              <a:t>Implementation of Lambda Architecture with Spark and Spark Streaming to incrementally maintain models</a:t>
            </a:r>
          </a:p>
          <a:p>
            <a:pPr lvl="1"/>
            <a:r>
              <a:rPr lang="en-US" sz="2000" dirty="0" smtClean="0"/>
              <a:t>Open source</a:t>
            </a:r>
          </a:p>
          <a:p>
            <a:r>
              <a:rPr lang="en-US" b="1" dirty="0" err="1" smtClean="0"/>
              <a:t>PredictionIO</a:t>
            </a:r>
            <a:endParaRPr lang="en-US" b="1" dirty="0" smtClean="0"/>
          </a:p>
          <a:p>
            <a:pPr lvl="1"/>
            <a:r>
              <a:rPr lang="en-US" sz="2000" dirty="0" smtClean="0"/>
              <a:t>Open-source Apache Incubating project, the company behind the project was recently acquired by Salesforce</a:t>
            </a:r>
          </a:p>
          <a:p>
            <a:pPr lvl="1"/>
            <a:r>
              <a:rPr lang="en-US" sz="2000" dirty="0" smtClean="0"/>
              <a:t>Built on Apache Spark, </a:t>
            </a:r>
            <a:r>
              <a:rPr lang="en-US" sz="2000" dirty="0" err="1" smtClean="0"/>
              <a:t>Hbase</a:t>
            </a:r>
            <a:r>
              <a:rPr lang="en-US" sz="2000" dirty="0" smtClean="0"/>
              <a:t>, Spray, </a:t>
            </a:r>
            <a:r>
              <a:rPr lang="en-US" sz="2000" dirty="0" err="1" smtClean="0"/>
              <a:t>ElasticSearch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6" y="3946945"/>
            <a:ext cx="969767" cy="969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6" y="2146666"/>
            <a:ext cx="1101334" cy="96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" y="5978976"/>
            <a:ext cx="1906393" cy="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0544" y="5120243"/>
            <a:ext cx="754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9736" y="5098897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467621" y="3800046"/>
            <a:ext cx="645881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c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ombination of systems</a:t>
            </a:r>
          </a:p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 Serving Challenges</a:t>
            </a:r>
            <a:endParaRPr lang="en-US" sz="5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725"/>
            <a:ext cx="10718800" cy="55149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Complexity of deploying new models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New applications or products (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0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1 models</a:t>
            </a:r>
            <a:r>
              <a:rPr lang="en-US" dirty="0" smtClean="0"/>
              <a:t>).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New data, features, model family: (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N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N+1 models</a:t>
            </a:r>
            <a:r>
              <a:rPr lang="en-US" dirty="0" smtClean="0">
                <a:sym typeface="Wingdings"/>
              </a:rPr>
              <a:t>).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i="1" dirty="0" smtClean="0">
                <a:sym typeface="Wingdings"/>
              </a:rPr>
              <a:t>Why is it hard</a:t>
            </a:r>
            <a:r>
              <a:rPr lang="en-US" dirty="0" smtClean="0">
                <a:sym typeface="Wingdings"/>
              </a:rPr>
              <a:t>: Frameworks not designed for low-latency serving, frameworks have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different APIs, different resource requirements, and different costs</a:t>
            </a:r>
            <a:r>
              <a:rPr lang="en-US" dirty="0" smtClean="0">
                <a:sym typeface="Wingdings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System Performance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Need to ensure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low-latency predictions, scalable throughput</a:t>
            </a:r>
            <a:r>
              <a:rPr lang="en-US" dirty="0">
                <a:sym typeface="Wingdings"/>
              </a:rPr>
              <a:t>.</a:t>
            </a:r>
            <a:r>
              <a:rPr lang="en-US" dirty="0" smtClean="0">
                <a:sym typeface="Wingdings"/>
              </a:rPr>
              <a:t> </a:t>
            </a:r>
            <a:r>
              <a:rPr lang="en-US" dirty="0">
                <a:sym typeface="Wingdings"/>
              </a:rPr>
              <a:t>D</a:t>
            </a:r>
            <a:r>
              <a:rPr lang="en-US" dirty="0" smtClean="0">
                <a:sym typeface="Wingdings"/>
              </a:rPr>
              <a:t>eploying a new model can’t degrade system performance.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Model or Statistical Performance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Model Selection: Which models to use?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When to deploy a new model?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ym typeface="Wingdings"/>
              </a:rPr>
              <a:t>How to adapt to feedback?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i="1" dirty="0" smtClean="0">
                <a:solidFill>
                  <a:srgbClr val="7030A0"/>
                </a:solidFill>
                <a:sym typeface="Wingdings"/>
              </a:rPr>
              <a:t>At a meta-level: what are the right metrics for measuring model performance?</a:t>
            </a:r>
          </a:p>
        </p:txBody>
      </p:sp>
    </p:spTree>
    <p:extLst>
      <p:ext uri="{BB962C8B-B14F-4D97-AF65-F5344CB8AC3E}">
        <p14:creationId xmlns:p14="http://schemas.microsoft.com/office/powerpoint/2010/main" val="10070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4250" y="830263"/>
            <a:ext cx="102235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LASER: A Scalable Response Prediction Platform for </a:t>
            </a:r>
            <a:r>
              <a:rPr lang="en-US" smtClean="0"/>
              <a:t>Online Advertising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Agarwal et al. 2014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6356" r="2222" b="5280"/>
          <a:stretch/>
        </p:blipFill>
        <p:spPr>
          <a:xfrm>
            <a:off x="4000500" y="4457700"/>
            <a:ext cx="3835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1551</Words>
  <Application>Microsoft Macintosh PowerPoint</Application>
  <PresentationFormat>Widescreen</PresentationFormat>
  <Paragraphs>447</Paragraphs>
  <Slides>36</Slides>
  <Notes>18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American Typewriter Condensed</vt:lpstr>
      <vt:lpstr>Beirut</vt:lpstr>
      <vt:lpstr>Calibri</vt:lpstr>
      <vt:lpstr>Gill Sans Light</vt:lpstr>
      <vt:lpstr>Helvetica Neue</vt:lpstr>
      <vt:lpstr>Helvetica Neue Light</vt:lpstr>
      <vt:lpstr>Helvetica Neue Medium</vt:lpstr>
      <vt:lpstr>HelveticaNeue</vt:lpstr>
      <vt:lpstr>Wingdings</vt:lpstr>
      <vt:lpstr>Arial</vt:lpstr>
      <vt:lpstr>1_Office Theme</vt:lpstr>
      <vt:lpstr>Prediction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Serving Challenges</vt:lpstr>
      <vt:lpstr>LASER: A Scalable Response Prediction Platform for Online Advertising</vt:lpstr>
      <vt:lpstr>LASER Overview</vt:lpstr>
      <vt:lpstr>Addressing Deployment Complexity</vt:lpstr>
      <vt:lpstr>Addressing System Performance</vt:lpstr>
      <vt:lpstr>Addressing Model Performance</vt:lpstr>
      <vt:lpstr>Some Takeaways from LASER</vt:lpstr>
      <vt:lpstr>A Low-Latency Online Prediction Serving System</vt:lpstr>
      <vt:lpstr>Goals of Clipper</vt:lpstr>
      <vt:lpstr>Clipper Generalizes Models Across ML Frameworks</vt:lpstr>
      <vt:lpstr>Clipper Architecture</vt:lpstr>
      <vt:lpstr>Clipper Architecture</vt:lpstr>
      <vt:lpstr>Clipper Architecture</vt:lpstr>
      <vt:lpstr>Clipper Architecture</vt:lpstr>
      <vt:lpstr>PowerPoint Presentation</vt:lpstr>
      <vt:lpstr>PowerPoint Presentation</vt:lpstr>
      <vt:lpstr>PowerPoint Presentation</vt:lpstr>
      <vt:lpstr>Adaptive Batching to Improve Throughput</vt:lpstr>
      <vt:lpstr>Adaptive Batching to Improve Throughput</vt:lpstr>
      <vt:lpstr>Clipper Architecture</vt:lpstr>
      <vt:lpstr>PowerPoint Presentation</vt:lpstr>
      <vt:lpstr>PowerPoint Presentation</vt:lpstr>
      <vt:lpstr>Model Selection Policy</vt:lpstr>
      <vt:lpstr>Cost of Ensembles</vt:lpstr>
      <vt:lpstr>Limitations of Clipper</vt:lpstr>
      <vt:lpstr>TensorFlow Serving</vt:lpstr>
      <vt:lpstr>TensorFlow Serving Architecture</vt:lpstr>
      <vt:lpstr>TensorFlow Serving Architecture</vt:lpstr>
      <vt:lpstr>Other Prediction-Serving Systems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Dan Crankshaw</cp:lastModifiedBy>
  <cp:revision>261</cp:revision>
  <dcterms:created xsi:type="dcterms:W3CDTF">2016-06-11T00:34:45Z</dcterms:created>
  <dcterms:modified xsi:type="dcterms:W3CDTF">2016-10-04T01:31:36Z</dcterms:modified>
</cp:coreProperties>
</file>